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348" r:id="rId3"/>
    <p:sldId id="347" r:id="rId4"/>
    <p:sldId id="1594" r:id="rId5"/>
    <p:sldId id="1595" r:id="rId6"/>
    <p:sldId id="1596" r:id="rId7"/>
    <p:sldId id="1586" r:id="rId8"/>
    <p:sldId id="1561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C73AA3-E04B-4D50-AA80-061908C2EEC1}" v="1" dt="2026-05-29T05:12:27.4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ämäläinen Lasse (Elinvoimakeskus)" userId="a97e61f6-e1e2-4aa3-8657-525871cb0bf3" providerId="ADAL" clId="{B92F0A24-ACDE-445A-8D69-2D5547DDA96B}"/>
    <pc:docChg chg="custSel modSld">
      <pc:chgData name="Hämäläinen Lasse (Elinvoimakeskus)" userId="a97e61f6-e1e2-4aa3-8657-525871cb0bf3" providerId="ADAL" clId="{B92F0A24-ACDE-445A-8D69-2D5547DDA96B}" dt="2026-05-29T05:14:52.243" v="451" actId="20577"/>
      <pc:docMkLst>
        <pc:docMk/>
      </pc:docMkLst>
      <pc:sldChg chg="modSp mod">
        <pc:chgData name="Hämäläinen Lasse (Elinvoimakeskus)" userId="a97e61f6-e1e2-4aa3-8657-525871cb0bf3" providerId="ADAL" clId="{B92F0A24-ACDE-445A-8D69-2D5547DDA96B}" dt="2026-05-26T07:04:49.651" v="0" actId="14100"/>
        <pc:sldMkLst>
          <pc:docMk/>
          <pc:sldMk cId="3230007690" sldId="348"/>
        </pc:sldMkLst>
        <pc:picChg chg="mod">
          <ac:chgData name="Hämäläinen Lasse (Elinvoimakeskus)" userId="a97e61f6-e1e2-4aa3-8657-525871cb0bf3" providerId="ADAL" clId="{B92F0A24-ACDE-445A-8D69-2D5547DDA96B}" dt="2026-05-26T07:04:49.651" v="0" actId="14100"/>
          <ac:picMkLst>
            <pc:docMk/>
            <pc:sldMk cId="3230007690" sldId="348"/>
            <ac:picMk id="8" creationId="{19320849-97DF-4DD6-BFC2-DAE956BCA75B}"/>
          </ac:picMkLst>
        </pc:picChg>
      </pc:sldChg>
      <pc:sldChg chg="modSp mod">
        <pc:chgData name="Hämäläinen Lasse (Elinvoimakeskus)" userId="a97e61f6-e1e2-4aa3-8657-525871cb0bf3" providerId="ADAL" clId="{B92F0A24-ACDE-445A-8D69-2D5547DDA96B}" dt="2026-05-29T05:13:50.776" v="405" actId="20577"/>
        <pc:sldMkLst>
          <pc:docMk/>
          <pc:sldMk cId="2647929896" sldId="1586"/>
        </pc:sldMkLst>
        <pc:spChg chg="mod">
          <ac:chgData name="Hämäläinen Lasse (Elinvoimakeskus)" userId="a97e61f6-e1e2-4aa3-8657-525871cb0bf3" providerId="ADAL" clId="{B92F0A24-ACDE-445A-8D69-2D5547DDA96B}" dt="2026-05-29T05:13:50.776" v="405" actId="20577"/>
          <ac:spMkLst>
            <pc:docMk/>
            <pc:sldMk cId="2647929896" sldId="1586"/>
            <ac:spMk id="12" creationId="{52682F8B-2B4B-3D9D-EF6D-193105DA109A}"/>
          </ac:spMkLst>
        </pc:spChg>
      </pc:sldChg>
      <pc:sldChg chg="addSp modSp mod">
        <pc:chgData name="Hämäläinen Lasse (Elinvoimakeskus)" userId="a97e61f6-e1e2-4aa3-8657-525871cb0bf3" providerId="ADAL" clId="{B92F0A24-ACDE-445A-8D69-2D5547DDA96B}" dt="2026-05-29T05:14:52.243" v="451" actId="20577"/>
        <pc:sldMkLst>
          <pc:docMk/>
          <pc:sldMk cId="1147321766" sldId="1595"/>
        </pc:sldMkLst>
        <pc:spChg chg="mod">
          <ac:chgData name="Hämäläinen Lasse (Elinvoimakeskus)" userId="a97e61f6-e1e2-4aa3-8657-525871cb0bf3" providerId="ADAL" clId="{B92F0A24-ACDE-445A-8D69-2D5547DDA96B}" dt="2026-05-29T05:14:52.243" v="451" actId="20577"/>
          <ac:spMkLst>
            <pc:docMk/>
            <pc:sldMk cId="1147321766" sldId="1595"/>
            <ac:spMk id="6" creationId="{69FC53F4-4806-1A85-DF34-936CC7B12ACB}"/>
          </ac:spMkLst>
        </pc:spChg>
        <pc:picChg chg="add mod">
          <ac:chgData name="Hämäläinen Lasse (Elinvoimakeskus)" userId="a97e61f6-e1e2-4aa3-8657-525871cb0bf3" providerId="ADAL" clId="{B92F0A24-ACDE-445A-8D69-2D5547DDA96B}" dt="2026-05-26T07:13:06.925" v="3"/>
          <ac:picMkLst>
            <pc:docMk/>
            <pc:sldMk cId="1147321766" sldId="1595"/>
            <ac:picMk id="7" creationId="{AAD7FECF-A7D6-4C26-6F81-304610534B43}"/>
          </ac:picMkLst>
        </pc:picChg>
      </pc:sldChg>
      <pc:sldChg chg="addSp delSp modSp mod">
        <pc:chgData name="Hämäläinen Lasse (Elinvoimakeskus)" userId="a97e61f6-e1e2-4aa3-8657-525871cb0bf3" providerId="ADAL" clId="{B92F0A24-ACDE-445A-8D69-2D5547DDA96B}" dt="2026-05-29T05:12:49.714" v="348" actId="1076"/>
        <pc:sldMkLst>
          <pc:docMk/>
          <pc:sldMk cId="2597123436" sldId="1596"/>
        </pc:sldMkLst>
        <pc:spChg chg="mod">
          <ac:chgData name="Hämäläinen Lasse (Elinvoimakeskus)" userId="a97e61f6-e1e2-4aa3-8657-525871cb0bf3" providerId="ADAL" clId="{B92F0A24-ACDE-445A-8D69-2D5547DDA96B}" dt="2026-05-26T07:20:23.093" v="93" actId="1076"/>
          <ac:spMkLst>
            <pc:docMk/>
            <pc:sldMk cId="2597123436" sldId="1596"/>
            <ac:spMk id="2" creationId="{4FEAA346-6F07-D1BB-23A9-B7AC3680730C}"/>
          </ac:spMkLst>
        </pc:spChg>
        <pc:spChg chg="mod">
          <ac:chgData name="Hämäläinen Lasse (Elinvoimakeskus)" userId="a97e61f6-e1e2-4aa3-8657-525871cb0bf3" providerId="ADAL" clId="{B92F0A24-ACDE-445A-8D69-2D5547DDA96B}" dt="2026-05-29T05:12:49.714" v="348" actId="1076"/>
          <ac:spMkLst>
            <pc:docMk/>
            <pc:sldMk cId="2597123436" sldId="1596"/>
            <ac:spMk id="4" creationId="{E850A4E0-0428-69EE-FF0C-8AB8540596CF}"/>
          </ac:spMkLst>
        </pc:spChg>
        <pc:spChg chg="mod">
          <ac:chgData name="Hämäläinen Lasse (Elinvoimakeskus)" userId="a97e61f6-e1e2-4aa3-8657-525871cb0bf3" providerId="ADAL" clId="{B92F0A24-ACDE-445A-8D69-2D5547DDA96B}" dt="2026-05-29T05:12:32.331" v="347" actId="12"/>
          <ac:spMkLst>
            <pc:docMk/>
            <pc:sldMk cId="2597123436" sldId="1596"/>
            <ac:spMk id="6" creationId="{ADE6BAB0-18CB-D1F8-02D3-21B5D66EDFE1}"/>
          </ac:spMkLst>
        </pc:spChg>
        <pc:spChg chg="mod">
          <ac:chgData name="Hämäläinen Lasse (Elinvoimakeskus)" userId="a97e61f6-e1e2-4aa3-8657-525871cb0bf3" providerId="ADAL" clId="{B92F0A24-ACDE-445A-8D69-2D5547DDA96B}" dt="2026-05-29T05:11:29.310" v="332" actId="1076"/>
          <ac:spMkLst>
            <pc:docMk/>
            <pc:sldMk cId="2597123436" sldId="1596"/>
            <ac:spMk id="10" creationId="{D95B0008-EFA7-A08D-3EEB-F853A14B6D08}"/>
          </ac:spMkLst>
        </pc:spChg>
        <pc:picChg chg="add mod">
          <ac:chgData name="Hämäläinen Lasse (Elinvoimakeskus)" userId="a97e61f6-e1e2-4aa3-8657-525871cb0bf3" providerId="ADAL" clId="{B92F0A24-ACDE-445A-8D69-2D5547DDA96B}" dt="2026-05-26T07:13:05.463" v="2"/>
          <ac:picMkLst>
            <pc:docMk/>
            <pc:sldMk cId="2597123436" sldId="1596"/>
            <ac:picMk id="7" creationId="{F344825A-0186-5680-423F-767ECB24EFE5}"/>
          </ac:picMkLst>
        </pc:picChg>
        <pc:picChg chg="mod">
          <ac:chgData name="Hämäläinen Lasse (Elinvoimakeskus)" userId="a97e61f6-e1e2-4aa3-8657-525871cb0bf3" providerId="ADAL" clId="{B92F0A24-ACDE-445A-8D69-2D5547DDA96B}" dt="2026-05-29T05:11:26.299" v="331" actId="1076"/>
          <ac:picMkLst>
            <pc:docMk/>
            <pc:sldMk cId="2597123436" sldId="1596"/>
            <ac:picMk id="9" creationId="{56931659-3D74-56BA-5F0E-633350E88CB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F3BBEA-0595-41B1-9AE6-1A39466232F4}" type="datetimeFigureOut">
              <a:rPr lang="fi-FI" smtClean="0"/>
              <a:t>29.5.2026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4DC40F-5E3D-4890-90A1-CE0F55E01D8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96646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935D08-132C-4D82-9A22-15AFEA9B435D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7420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</a:pP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68DED-8533-4DBC-BB68-A563674A5BB6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43424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68DED-8533-4DBC-BB68-A563674A5BB6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8718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DC40F-5E3D-4890-90A1-CE0F55E01D87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381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7E7F01-72AC-4DC8-8695-4CF2AD57EB36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559634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935D08-132C-4D82-9A22-15AFEA9B435D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69905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1FEB895-18F0-22FE-CF26-5D07C7523A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3F392A0-8C31-192D-7E43-16A8272E85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45A7EFC-19D3-BC69-55E0-311A2C4AA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1C78B-0E3A-4FCC-9A23-1F22A1BA54A7}" type="datetimeFigureOut">
              <a:rPr lang="fi-FI" smtClean="0"/>
              <a:t>29.5.2026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F092903-78C8-3E27-01FC-9FC53E052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9E4E2D6-7A02-A181-8C3D-886681A28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0BB47-8C74-436F-AC49-7130A484DF6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21443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F1C438-3805-7EF4-10B2-F2D0922E5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8FCACA7-157E-C3C7-F51C-9779896FF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76C0630-9583-68EE-E2C0-7B70337E0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1C78B-0E3A-4FCC-9A23-1F22A1BA54A7}" type="datetimeFigureOut">
              <a:rPr lang="fi-FI" smtClean="0"/>
              <a:t>29.5.2026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A6A4BBB-01CC-DD6E-4ABA-62CED591D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C271C3F-A41D-0AC9-7123-CD0E18E29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0BB47-8C74-436F-AC49-7130A484DF6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8871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8F3C86-8257-4186-BC55-ACEAABA84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C6F7892-2929-91BF-5CE0-9B69B6B293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70CD4E8-A7F2-BD81-D526-BB02B03FB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1C78B-0E3A-4FCC-9A23-1F22A1BA54A7}" type="datetimeFigureOut">
              <a:rPr lang="fi-FI" smtClean="0"/>
              <a:t>29.5.2026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4575550-6A09-66D8-C7F9-3CF7AB42E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1CD60FA-5CF7-CD3D-95D4-6D602A084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0BB47-8C74-436F-AC49-7130A484DF6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2133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C63DC7A-E95E-1C8D-4A2C-57E29C8DE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23F1B56-3470-512A-E73E-989365D6B6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4DF1654-6CF3-E58F-9A5A-B4AFADB2A0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F35E159-973F-501D-E533-5185CE039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1C78B-0E3A-4FCC-9A23-1F22A1BA54A7}" type="datetimeFigureOut">
              <a:rPr lang="fi-FI" smtClean="0"/>
              <a:t>29.5.2026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1FE7CA7-6543-34FB-2597-AED2782D9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0303845-6210-294E-E832-F88B3A641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0BB47-8C74-436F-AC49-7130A484DF6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30864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7FEB8C-B4F6-B690-525B-8A0D9E9B6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5D4D91C-CE5E-C3B9-2959-9E18D1A84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7359832-64FC-23F1-718A-01BCA15916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925CDE5-565C-2CA1-ECDB-4E2CA0038F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0C8EA835-848B-9B93-D2E2-60498AF646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2B6E7E0-4416-8ED9-DD61-A04451D2B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1C78B-0E3A-4FCC-9A23-1F22A1BA54A7}" type="datetimeFigureOut">
              <a:rPr lang="fi-FI" smtClean="0"/>
              <a:t>29.5.2026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904D2BD4-6B68-C613-D38A-6F666C784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D8562B17-868A-1C7B-CD10-167726BEC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0BB47-8C74-436F-AC49-7130A484DF6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611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F555EF-EBD6-2180-5FBB-FF0DBB3A3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25D3340-6E72-C5B3-55B5-51AA5EFEA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1C78B-0E3A-4FCC-9A23-1F22A1BA54A7}" type="datetimeFigureOut">
              <a:rPr lang="fi-FI" smtClean="0"/>
              <a:t>29.5.2026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C35DB89-6746-B46F-95AD-B1AD620FF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5397179-ED50-987C-344F-914D841E1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0BB47-8C74-436F-AC49-7130A484DF6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2650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0FDDE67-3F0A-5074-D1B9-E030D7B80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1C78B-0E3A-4FCC-9A23-1F22A1BA54A7}" type="datetimeFigureOut">
              <a:rPr lang="fi-FI" smtClean="0"/>
              <a:t>29.5.2026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E96A405-371A-7351-EC7A-7BDF2AF63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DC84CDA-CD82-8B22-C3F0-ECB0A8E6A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0BB47-8C74-436F-AC49-7130A484DF6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95435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E0D312-2A69-5B93-BADD-CEB0F9B1F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1AD094E-3A1F-B1B0-C1D4-C218784E7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434CCF8-3A38-04BB-EB5C-BD50D9667C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3267AAE-D5B8-E7A7-6438-61CA6451A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1C78B-0E3A-4FCC-9A23-1F22A1BA54A7}" type="datetimeFigureOut">
              <a:rPr lang="fi-FI" smtClean="0"/>
              <a:t>29.5.2026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6AE9668-C645-7169-53EC-763867313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96D7042-2CEC-95AD-797F-335D6AE91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0BB47-8C74-436F-AC49-7130A484DF6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5075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2665AE-349D-46FE-08C8-6CA4E4B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B3182911-9891-2BD6-AF63-492ED6D56F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DBF673A-FEC6-F6AB-067E-9F7A82A5F3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7295F5D-8A24-9EBF-2E15-62196C1DB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1C78B-0E3A-4FCC-9A23-1F22A1BA54A7}" type="datetimeFigureOut">
              <a:rPr lang="fi-FI" smtClean="0"/>
              <a:t>29.5.2026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79966E9-CA40-1228-3F13-796AA1B0A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DB2F17F-054C-A7CE-E238-B31974D02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0BB47-8C74-436F-AC49-7130A484DF6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031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DDD77C-93F6-0196-9048-D6E9BF76B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3439E8B-F02C-7ABB-B0D7-BE3AAB0B0F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F3D8ED0-F8A4-CDDB-7C34-FD1A8E811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1C78B-0E3A-4FCC-9A23-1F22A1BA54A7}" type="datetimeFigureOut">
              <a:rPr lang="fi-FI" smtClean="0"/>
              <a:t>29.5.2026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982580C-F96D-16BB-0421-1EBC84F53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3B55463-5025-6561-5DBF-293CE84F5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0BB47-8C74-436F-AC49-7130A484DF6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2063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38A098DC-0D08-95C4-D18D-8658FDD040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7CE8A2FA-7F38-1097-A093-2699B1E256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16E670E-EBB9-D4EC-E6FD-BC0F60D6E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1C78B-0E3A-4FCC-9A23-1F22A1BA54A7}" type="datetimeFigureOut">
              <a:rPr lang="fi-FI" smtClean="0"/>
              <a:t>29.5.2026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CDD49DB-B091-EFA8-3DF5-093CDE1D6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E7141F9-4F01-9920-3B2F-CA3B777A9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0BB47-8C74-436F-AC49-7130A484DF6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77599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isältö kaarevalla kuvalla" userDrawn="1">
  <p:cSld name="Sisältö kaarevall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6482227" cy="1119501"/>
          </a:xfrm>
        </p:spPr>
        <p:txBody>
          <a:bodyPr/>
          <a:lstStyle/>
          <a:p>
            <a:r>
              <a:rPr lang="en-GB" dirty="0" err="1"/>
              <a:t>Tekstisivu</a:t>
            </a:r>
            <a:r>
              <a:rPr lang="en-GB" dirty="0"/>
              <a:t> </a:t>
            </a:r>
            <a:r>
              <a:rPr lang="en-GB" dirty="0" err="1"/>
              <a:t>isolla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 err="1"/>
              <a:t>kaarevalla</a:t>
            </a:r>
            <a:r>
              <a:rPr lang="en-GB" dirty="0"/>
              <a:t> </a:t>
            </a:r>
            <a:r>
              <a:rPr lang="en-GB" dirty="0" err="1"/>
              <a:t>kuvalla</a:t>
            </a:r>
            <a:r>
              <a:rPr lang="en-GB" dirty="0"/>
              <a:t> 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dirty="0"/>
              <a:t>Esityksen tekstisisältö tulee aina tiivistää mahdollisimman lyhyeksi.</a:t>
            </a:r>
            <a:br>
              <a:rPr lang="fi-FI" dirty="0"/>
            </a:br>
            <a:r>
              <a:rPr lang="fi-FI" dirty="0"/>
              <a:t>Käytä laadukkaita kuvia</a:t>
            </a:r>
            <a:br>
              <a:rPr lang="fi-FI" dirty="0"/>
            </a:br>
            <a:r>
              <a:rPr lang="fi-FI" dirty="0"/>
              <a:t>Vältä tiedostokooltaan isoja kuvia, jotta esityksestä ei tule liian raskas.</a:t>
            </a:r>
            <a:br>
              <a:rPr lang="fi-FI" dirty="0"/>
            </a:br>
            <a:r>
              <a:rPr lang="fi-FI" dirty="0"/>
              <a:t>Sivun tulee olla helposti silmäiltävissä ja teksti koon tulee olla luettavissa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fi-FI" dirty="0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46D95DB7-D85C-4651-BD0D-60A1252BA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7603725" y="180000"/>
            <a:ext cx="440947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0 w 4408944"/>
              <a:gd name="connsiteY4" fmla="*/ 6488358 h 6488358"/>
              <a:gd name="connsiteX5" fmla="*/ 0 w 4408944"/>
              <a:gd name="connsiteY5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0 w 4408944"/>
              <a:gd name="connsiteY4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991817 w 4408944"/>
              <a:gd name="connsiteY4" fmla="*/ 3753413 h 6488358"/>
              <a:gd name="connsiteX5" fmla="*/ 0 w 4408944"/>
              <a:gd name="connsiteY5" fmla="*/ 0 h 6488358"/>
              <a:gd name="connsiteX0" fmla="*/ 144667 w 4553611"/>
              <a:gd name="connsiteY0" fmla="*/ 0 h 6488358"/>
              <a:gd name="connsiteX1" fmla="*/ 4553611 w 4553611"/>
              <a:gd name="connsiteY1" fmla="*/ 0 h 6488358"/>
              <a:gd name="connsiteX2" fmla="*/ 4553611 w 4553611"/>
              <a:gd name="connsiteY2" fmla="*/ 6488358 h 6488358"/>
              <a:gd name="connsiteX3" fmla="*/ 1854034 w 4553611"/>
              <a:gd name="connsiteY3" fmla="*/ 6487088 h 6488358"/>
              <a:gd name="connsiteX4" fmla="*/ 1136484 w 4553611"/>
              <a:gd name="connsiteY4" fmla="*/ 3753413 h 6488358"/>
              <a:gd name="connsiteX5" fmla="*/ 144667 w 4553611"/>
              <a:gd name="connsiteY5" fmla="*/ 0 h 6488358"/>
              <a:gd name="connsiteX0" fmla="*/ 214805 w 4623749"/>
              <a:gd name="connsiteY0" fmla="*/ 0 h 6488358"/>
              <a:gd name="connsiteX1" fmla="*/ 4623749 w 4623749"/>
              <a:gd name="connsiteY1" fmla="*/ 0 h 6488358"/>
              <a:gd name="connsiteX2" fmla="*/ 4623749 w 4623749"/>
              <a:gd name="connsiteY2" fmla="*/ 6488358 h 6488358"/>
              <a:gd name="connsiteX3" fmla="*/ 1924172 w 4623749"/>
              <a:gd name="connsiteY3" fmla="*/ 6487088 h 6488358"/>
              <a:gd name="connsiteX4" fmla="*/ 641472 w 4623749"/>
              <a:gd name="connsiteY4" fmla="*/ 4051863 h 6488358"/>
              <a:gd name="connsiteX5" fmla="*/ 214805 w 4623749"/>
              <a:gd name="connsiteY5" fmla="*/ 0 h 6488358"/>
              <a:gd name="connsiteX0" fmla="*/ 214805 w 4623749"/>
              <a:gd name="connsiteY0" fmla="*/ 0 h 6488358"/>
              <a:gd name="connsiteX1" fmla="*/ 4623749 w 4623749"/>
              <a:gd name="connsiteY1" fmla="*/ 0 h 6488358"/>
              <a:gd name="connsiteX2" fmla="*/ 4623749 w 4623749"/>
              <a:gd name="connsiteY2" fmla="*/ 6488358 h 6488358"/>
              <a:gd name="connsiteX3" fmla="*/ 1924172 w 4623749"/>
              <a:gd name="connsiteY3" fmla="*/ 6487088 h 6488358"/>
              <a:gd name="connsiteX4" fmla="*/ 641472 w 4623749"/>
              <a:gd name="connsiteY4" fmla="*/ 4051863 h 6488358"/>
              <a:gd name="connsiteX5" fmla="*/ 214805 w 4623749"/>
              <a:gd name="connsiteY5" fmla="*/ 0 h 6488358"/>
              <a:gd name="connsiteX0" fmla="*/ 530 w 4409474"/>
              <a:gd name="connsiteY0" fmla="*/ 0 h 6488358"/>
              <a:gd name="connsiteX1" fmla="*/ 4409474 w 4409474"/>
              <a:gd name="connsiteY1" fmla="*/ 0 h 6488358"/>
              <a:gd name="connsiteX2" fmla="*/ 4409474 w 4409474"/>
              <a:gd name="connsiteY2" fmla="*/ 6488358 h 6488358"/>
              <a:gd name="connsiteX3" fmla="*/ 1709897 w 4409474"/>
              <a:gd name="connsiteY3" fmla="*/ 6487088 h 6488358"/>
              <a:gd name="connsiteX4" fmla="*/ 427197 w 4409474"/>
              <a:gd name="connsiteY4" fmla="*/ 4051863 h 6488358"/>
              <a:gd name="connsiteX5" fmla="*/ 530 w 4409474"/>
              <a:gd name="connsiteY5" fmla="*/ 0 h 648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474" h="6488358">
                <a:moveTo>
                  <a:pt x="530" y="0"/>
                </a:moveTo>
                <a:lnTo>
                  <a:pt x="4409474" y="0"/>
                </a:lnTo>
                <a:lnTo>
                  <a:pt x="4409474" y="6488358"/>
                </a:lnTo>
                <a:lnTo>
                  <a:pt x="1709897" y="6487088"/>
                </a:lnTo>
                <a:cubicBezTo>
                  <a:pt x="1168951" y="5999514"/>
                  <a:pt x="712091" y="5133044"/>
                  <a:pt x="427197" y="4051863"/>
                </a:cubicBezTo>
                <a:cubicBezTo>
                  <a:pt x="142303" y="2970682"/>
                  <a:pt x="-10191" y="1358994"/>
                  <a:pt x="53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Lisää kuva napsauttamalla kuvaketta</a:t>
            </a:r>
            <a:br>
              <a:rPr lang="fi-FI" dirty="0"/>
            </a:br>
            <a:r>
              <a:rPr lang="fi-FI" dirty="0"/>
              <a:t>tai valitsemalla </a:t>
            </a:r>
            <a:r>
              <a:rPr lang="fi-FI" dirty="0" err="1"/>
              <a:t>Kameleonin</a:t>
            </a:r>
            <a:r>
              <a:rPr lang="fi-FI" dirty="0"/>
              <a:t> Kuvagalleriasta</a:t>
            </a:r>
            <a:br>
              <a:rPr lang="fi-FI" dirty="0"/>
            </a:br>
            <a:br>
              <a:rPr lang="fi-FI" dirty="0"/>
            </a:br>
            <a:r>
              <a:rPr lang="fi-FI" dirty="0"/>
              <a:t>Voit vaihtaa kuvan Kuvagalleriasta</a:t>
            </a:r>
            <a:br>
              <a:rPr lang="fi-FI" dirty="0"/>
            </a:br>
            <a:r>
              <a:rPr lang="fi-FI" dirty="0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8CBE0249-DC84-4C39-89AB-E97D6F0F84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71815122-4A8E-4281-87AC-8D44BE6CC0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21.4.2026</a:t>
            </a:r>
            <a:endParaRPr lang="fi-FI" dirty="0"/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788FD0A6-21DD-4310-9D7C-EC77DE9DF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Lasse Hämäläinen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7516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Tekstisivu, yksipalstainen.</a:t>
            </a:r>
            <a:br>
              <a:rPr lang="fi-FI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     Toinen tekstitaso, jos sivulle tulee enemmän tekstiä.</a:t>
            </a:r>
            <a:br>
              <a:rPr lang="fi-FI"/>
            </a:br>
            <a:r>
              <a:rPr lang="fi-FI"/>
              <a:t>           Kolmas tekstitaso, jos haluat esittää enemmän tekstiä.</a:t>
            </a:r>
            <a:br>
              <a:rPr lang="fi-FI"/>
            </a:br>
            <a:r>
              <a:rPr lang="fi-FI"/>
              <a:t>Muistathan, että kun tekstin koko pienenee, myös viesti pienenee.</a:t>
            </a:r>
            <a:br>
              <a:rPr lang="fi-FI"/>
            </a:br>
            <a:r>
              <a:rPr lang="fi-FI" noProof="0"/>
              <a:t>Esityksen tulee olla myös kaukaa luettavissa.</a:t>
            </a:r>
            <a:endParaRPr lang="fi-FI"/>
          </a:p>
          <a:p>
            <a:pPr marL="715963" marR="0" lvl="1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59A7EFB5-C255-48FB-AC67-FD651DD26D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AFC3A855-B6C3-4D1E-B148-55910A2578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21.4.2026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032AC8CB-3366-4A2A-8272-93E368384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Lasse Hämäläinen</a:t>
            </a:r>
          </a:p>
        </p:txBody>
      </p:sp>
    </p:spTree>
    <p:extLst>
      <p:ext uri="{BB962C8B-B14F-4D97-AF65-F5344CB8AC3E}">
        <p14:creationId xmlns:p14="http://schemas.microsoft.com/office/powerpoint/2010/main" val="170809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tsikko ja sisältö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30BA86-66E1-4920-B322-934BA244E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064" y="1610392"/>
            <a:ext cx="11006279" cy="1069013"/>
          </a:xfr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i-FI" sz="3600" b="1" kern="1200" spc="80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A064274B-4625-09C4-11E8-C8A949718A6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59064" y="304677"/>
            <a:ext cx="4114800" cy="217266"/>
          </a:xfrm>
        </p:spPr>
        <p:txBody>
          <a:bodyPr>
            <a:noAutofit/>
          </a:bodyPr>
          <a:lstStyle>
            <a:lvl1pPr marL="0" indent="0">
              <a:buNone/>
              <a:defRPr sz="1200" b="1" cap="all" spc="13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 dirty="0"/>
              <a:t>SIVUTUNNISTE / AIHE / POISTA TARVITTAESSA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36C3F0D7-3AAF-03D1-1368-A3504BA0E8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19347" y="59633"/>
            <a:ext cx="2437336" cy="755004"/>
          </a:xfrm>
          <a:prstGeom prst="rect">
            <a:avLst/>
          </a:prstGeom>
        </p:spPr>
      </p:pic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613FFAAD-7DE9-8CEC-2DB8-159DFAD16B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9064" y="628569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fi-FI"/>
              <a:t>21.4.2026</a:t>
            </a:r>
          </a:p>
        </p:txBody>
      </p:sp>
      <p:sp>
        <p:nvSpPr>
          <p:cNvPr id="17" name="Alatunnisteen paikkamerkki 4">
            <a:extLst>
              <a:ext uri="{FF2B5EF4-FFF2-40B4-BE49-F238E27FC236}">
                <a16:creationId xmlns:a16="http://schemas.microsoft.com/office/drawing/2014/main" id="{0DB89ACA-F883-3D45-C5C7-7891E10CC0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400" y="6285694"/>
            <a:ext cx="63799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fi-FI"/>
              <a:t>Lasse Hämäläinen</a:t>
            </a:r>
          </a:p>
        </p:txBody>
      </p:sp>
      <p:sp>
        <p:nvSpPr>
          <p:cNvPr id="18" name="Dian numeron paikkamerkki 5">
            <a:extLst>
              <a:ext uri="{FF2B5EF4-FFF2-40B4-BE49-F238E27FC236}">
                <a16:creationId xmlns:a16="http://schemas.microsoft.com/office/drawing/2014/main" id="{2BF966D7-62B5-D522-442A-1375318981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2329" y="6285694"/>
            <a:ext cx="17318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AE750A-BEA5-4602-AF2D-333F945AECA2}" type="slidenum">
              <a:rPr lang="fi-FI" smtClean="0"/>
              <a:t>‹#›</a:t>
            </a:fld>
            <a:endParaRPr lang="fi-FI"/>
          </a:p>
        </p:txBody>
      </p:sp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06B4C269-C37B-867B-26CD-A84AB8E87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064" y="2977113"/>
            <a:ext cx="5231219" cy="3080787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 sz="2000"/>
            </a:lvl1pPr>
            <a:lvl2pPr>
              <a:lnSpc>
                <a:spcPct val="100000"/>
              </a:lnSpc>
              <a:buClr>
                <a:schemeClr val="tx2"/>
              </a:buClr>
              <a:defRPr sz="2000"/>
            </a:lvl2pPr>
            <a:lvl3pPr>
              <a:lnSpc>
                <a:spcPct val="100000"/>
              </a:lnSpc>
              <a:buClr>
                <a:schemeClr val="tx2"/>
              </a:buClr>
              <a:defRPr sz="2000"/>
            </a:lvl3pPr>
            <a:lvl4pPr>
              <a:lnSpc>
                <a:spcPct val="100000"/>
              </a:lnSpc>
              <a:buClr>
                <a:schemeClr val="tx2"/>
              </a:buClr>
              <a:defRPr sz="2000"/>
            </a:lvl4pPr>
            <a:lvl5pPr>
              <a:lnSpc>
                <a:spcPct val="100000"/>
              </a:lnSpc>
              <a:buClr>
                <a:schemeClr val="tx2"/>
              </a:buClr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F58E26B1-ACBF-9AED-C478-05B26988905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88559" y="2977113"/>
            <a:ext cx="5516066" cy="3080787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>
              <a:lnSpc>
                <a:spcPct val="100000"/>
              </a:lnSpc>
              <a:buClr>
                <a:schemeClr val="tx2"/>
              </a:buClr>
              <a:defRPr sz="2000"/>
            </a:lvl2pPr>
            <a:lvl3pPr>
              <a:lnSpc>
                <a:spcPct val="100000"/>
              </a:lnSpc>
              <a:buClr>
                <a:schemeClr val="tx2"/>
              </a:buClr>
              <a:defRPr sz="2000"/>
            </a:lvl3pPr>
            <a:lvl4pPr>
              <a:lnSpc>
                <a:spcPct val="100000"/>
              </a:lnSpc>
              <a:buClr>
                <a:schemeClr val="tx2"/>
              </a:buClr>
              <a:defRPr sz="2000"/>
            </a:lvl4pPr>
            <a:lvl5pPr>
              <a:lnSpc>
                <a:spcPct val="100000"/>
              </a:lnSpc>
              <a:buClr>
                <a:schemeClr val="tx2"/>
              </a:buClr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08071596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tsikkodia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Kuva 10">
            <a:extLst>
              <a:ext uri="{FF2B5EF4-FFF2-40B4-BE49-F238E27FC236}">
                <a16:creationId xmlns:a16="http://schemas.microsoft.com/office/drawing/2014/main" id="{BAA1B9DB-9EDC-BCA1-EBB0-5D6FBB3DC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4464" y="-37940"/>
            <a:ext cx="12242304" cy="6913096"/>
          </a:xfrm>
          <a:custGeom>
            <a:avLst/>
            <a:gdLst>
              <a:gd name="connsiteX0" fmla="*/ 12132679 w 12132679"/>
              <a:gd name="connsiteY0" fmla="*/ 6851068 h 6851192"/>
              <a:gd name="connsiteX1" fmla="*/ 10528321 w 12132679"/>
              <a:gd name="connsiteY1" fmla="*/ 6302179 h 6851192"/>
              <a:gd name="connsiteX2" fmla="*/ 7902393 w 12132679"/>
              <a:gd name="connsiteY2" fmla="*/ 3676250 h 6851192"/>
              <a:gd name="connsiteX3" fmla="*/ 7887830 w 12132679"/>
              <a:gd name="connsiteY3" fmla="*/ 3676250 h 6851192"/>
              <a:gd name="connsiteX4" fmla="*/ 7887830 w 12132679"/>
              <a:gd name="connsiteY4" fmla="*/ 3671354 h 6851192"/>
              <a:gd name="connsiteX5" fmla="*/ 5261901 w 12132679"/>
              <a:gd name="connsiteY5" fmla="*/ 1044170 h 6851192"/>
              <a:gd name="connsiteX6" fmla="*/ 5257005 w 12132679"/>
              <a:gd name="connsiteY6" fmla="*/ 1044170 h 6851192"/>
              <a:gd name="connsiteX7" fmla="*/ 5257005 w 12132679"/>
              <a:gd name="connsiteY7" fmla="*/ 1040529 h 6851192"/>
              <a:gd name="connsiteX8" fmla="*/ 5041944 w 12132679"/>
              <a:gd name="connsiteY8" fmla="*/ 0 h 6851192"/>
              <a:gd name="connsiteX9" fmla="*/ 0 w 12132679"/>
              <a:gd name="connsiteY9" fmla="*/ 0 h 6851192"/>
              <a:gd name="connsiteX10" fmla="*/ 0 w 12132679"/>
              <a:gd name="connsiteY10" fmla="*/ 6851193 h 6851192"/>
              <a:gd name="connsiteX11" fmla="*/ 12132679 w 12132679"/>
              <a:gd name="connsiteY11" fmla="*/ 6851193 h 6851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32679" h="6851192">
                <a:moveTo>
                  <a:pt x="12132679" y="6851068"/>
                </a:moveTo>
                <a:cubicBezTo>
                  <a:pt x="11688622" y="6507196"/>
                  <a:pt x="11132074" y="6302179"/>
                  <a:pt x="10528321" y="6302179"/>
                </a:cubicBezTo>
                <a:cubicBezTo>
                  <a:pt x="10528321" y="4854001"/>
                  <a:pt x="9350571" y="3676250"/>
                  <a:pt x="7902393" y="3676250"/>
                </a:cubicBezTo>
                <a:lnTo>
                  <a:pt x="7887830" y="3676250"/>
                </a:lnTo>
                <a:lnTo>
                  <a:pt x="7887830" y="3671354"/>
                </a:lnTo>
                <a:cubicBezTo>
                  <a:pt x="7887830" y="2223176"/>
                  <a:pt x="6710079" y="1044170"/>
                  <a:pt x="5261901" y="1044170"/>
                </a:cubicBezTo>
                <a:lnTo>
                  <a:pt x="5257005" y="1044170"/>
                </a:lnTo>
                <a:lnTo>
                  <a:pt x="5257005" y="1040529"/>
                </a:lnTo>
                <a:cubicBezTo>
                  <a:pt x="5257005" y="671046"/>
                  <a:pt x="5180170" y="319265"/>
                  <a:pt x="5041944" y="0"/>
                </a:cubicBezTo>
                <a:lnTo>
                  <a:pt x="0" y="0"/>
                </a:lnTo>
                <a:lnTo>
                  <a:pt x="0" y="6851193"/>
                </a:lnTo>
                <a:lnTo>
                  <a:pt x="12132679" y="6851193"/>
                </a:lnTo>
                <a:close/>
              </a:path>
            </a:pathLst>
          </a:custGeom>
          <a:solidFill>
            <a:srgbClr val="33437A"/>
          </a:solidFill>
          <a:ln w="12552" cap="flat">
            <a:noFill/>
            <a:prstDash val="solid"/>
            <a:miter/>
          </a:ln>
        </p:spPr>
        <p:txBody>
          <a:bodyPr rtlCol="0" anchor="ctr"/>
          <a:lstStyle/>
          <a:p>
            <a:endParaRPr lang="fi-FI" cap="small" baseline="0" dirty="0">
              <a:solidFill>
                <a:schemeClr val="bg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CE62542-4676-88DB-1F33-0171080C55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0939" y="2135045"/>
            <a:ext cx="6057015" cy="2754090"/>
          </a:xfrm>
        </p:spPr>
        <p:txBody>
          <a:bodyPr anchor="t">
            <a:noAutofit/>
          </a:bodyPr>
          <a:lstStyle>
            <a:lvl1pPr algn="l">
              <a:defRPr sz="5000" b="1" spc="120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6B606BDA-ADF9-4349-6FD6-55C92133364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939" y="1686223"/>
            <a:ext cx="6133134" cy="268213"/>
          </a:xfrm>
        </p:spPr>
        <p:txBody>
          <a:bodyPr>
            <a:noAutofit/>
          </a:bodyPr>
          <a:lstStyle>
            <a:lvl1pPr marL="0" indent="0" algn="l">
              <a:buNone/>
              <a:defRPr sz="1600" b="1" cap="all" spc="13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TUNNISTE / KATEGORIA / AIHE / POISTA TARVITTAESSA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162B85F-FE52-958E-3DB7-23F732D130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47858" y="277602"/>
            <a:ext cx="3882072" cy="1202534"/>
          </a:xfrm>
          <a:prstGeom prst="rect">
            <a:avLst/>
          </a:prstGeom>
        </p:spPr>
      </p:pic>
      <p:sp>
        <p:nvSpPr>
          <p:cNvPr id="5" name="Tekstin paikkamerkki 8">
            <a:extLst>
              <a:ext uri="{FF2B5EF4-FFF2-40B4-BE49-F238E27FC236}">
                <a16:creationId xmlns:a16="http://schemas.microsoft.com/office/drawing/2014/main" id="{8084C67E-B131-01CD-4648-264CAF6821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4437" y="4986338"/>
            <a:ext cx="4708525" cy="105727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5pPr marL="1828800" indent="0">
              <a:buNone/>
              <a:defRPr/>
            </a:lvl5pPr>
          </a:lstStyle>
          <a:p>
            <a:pPr lvl="0"/>
            <a:r>
              <a:rPr lang="fi-FI" dirty="0"/>
              <a:t>Lisää tarvittaessa tarkentava tekstiosio</a:t>
            </a:r>
          </a:p>
        </p:txBody>
      </p:sp>
    </p:spTree>
    <p:extLst>
      <p:ext uri="{BB962C8B-B14F-4D97-AF65-F5344CB8AC3E}">
        <p14:creationId xmlns:p14="http://schemas.microsoft.com/office/powerpoint/2010/main" val="2204483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864B042-4D3C-5AB0-9FE6-F30F7D9B3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A6DFEE8-4A8E-90E7-6ED6-DF2B19D9E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7335EF1-2A06-A112-C324-7FB504C5D7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31C78B-0E3A-4FCC-9A23-1F22A1BA54A7}" type="datetimeFigureOut">
              <a:rPr lang="fi-FI" smtClean="0"/>
              <a:t>29.5.2026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6A65352-9FBC-6B9B-3C93-EE19E392B6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2825642-1481-9B35-92C9-68CE2DFD44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20BB47-8C74-436F-AC49-7130A484DF6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2813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jpeg"/><Relationship Id="rId19" Type="http://schemas.openxmlformats.org/officeDocument/2006/relationships/image" Target="../media/image21.png"/><Relationship Id="rId4" Type="http://schemas.openxmlformats.org/officeDocument/2006/relationships/image" Target="../media/image6.gif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roagria-website.files.svdcdn.com/production/ProAgria_Kyyveden_valuma_aluetalkkari_hanke_loppuraportti_22112024_final.pdf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esvesienhoito.fi/" TargetMode="Externa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Lasse.hamalainen@elinvoimakeskus.fi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A58C1B-7559-7D2F-4E81-A0AA3341F6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998" y="2751733"/>
            <a:ext cx="6057015" cy="2754090"/>
          </a:xfrm>
        </p:spPr>
        <p:txBody>
          <a:bodyPr/>
          <a:lstStyle/>
          <a:p>
            <a:r>
              <a:rPr lang="fi-FI" sz="4000" dirty="0"/>
              <a:t>ACWA LIFE</a:t>
            </a:r>
            <a:br>
              <a:rPr lang="fi-FI" sz="4000" dirty="0"/>
            </a:br>
            <a:br>
              <a:rPr lang="fi-FI" sz="4000" dirty="0"/>
            </a:br>
            <a:r>
              <a:rPr lang="fi-FI" sz="4000" dirty="0"/>
              <a:t>Valuma-aluetalkkaritoiminnan kehittäminen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88536A9-B317-FFDE-5DE5-EE0B3577D8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998" y="2159062"/>
            <a:ext cx="6133134" cy="268213"/>
          </a:xfrm>
        </p:spPr>
        <p:txBody>
          <a:bodyPr/>
          <a:lstStyle/>
          <a:p>
            <a:r>
              <a:rPr lang="fi-FI"/>
              <a:t>LIFE24-IPE-FI-ACWA LIFE</a:t>
            </a:r>
            <a:endParaRPr lang="fi-FI" dirty="0"/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71F452A4-CEF1-A05F-8DA5-AD46D6B48CD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654746" y="6216428"/>
            <a:ext cx="2743200" cy="365125"/>
          </a:xfrm>
        </p:spPr>
        <p:txBody>
          <a:bodyPr/>
          <a:lstStyle/>
          <a:p>
            <a:r>
              <a:rPr lang="fi-FI" dirty="0">
                <a:solidFill>
                  <a:schemeClr val="bg1"/>
                </a:solidFill>
              </a:rPr>
              <a:t>2.6.2026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ABBD5082-D852-8605-F06B-A9F3FC4CE0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073" y="1409776"/>
            <a:ext cx="5171777" cy="5171777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43CA5E4A-BEFC-11E1-B4B3-8640A2AF8F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39" y="0"/>
            <a:ext cx="1395606" cy="147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99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551FF-A0D2-6790-1E1D-83D45E439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861EF-F5DE-4393-16D1-4B45C42E0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268" y="356713"/>
            <a:ext cx="5902052" cy="1119501"/>
          </a:xfrm>
        </p:spPr>
        <p:txBody>
          <a:bodyPr anchor="ctr">
            <a:normAutofit fontScale="90000"/>
          </a:bodyPr>
          <a:lstStyle/>
          <a:p>
            <a:r>
              <a:rPr lang="en-US" noProof="0" dirty="0"/>
              <a:t>ACWA LIFE </a:t>
            </a:r>
            <a:r>
              <a:rPr lang="en-US" noProof="0" dirty="0" err="1"/>
              <a:t>pähkinänkuoressa</a:t>
            </a:r>
            <a:endParaRPr lang="fi-FI" noProof="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B77E91D-E584-7404-5600-F0755D4202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52" y="1700081"/>
            <a:ext cx="5524158" cy="5055224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noProof="0" dirty="0" err="1"/>
              <a:t>Strateginen</a:t>
            </a:r>
            <a:r>
              <a:rPr lang="en-US" sz="2000" noProof="0" dirty="0"/>
              <a:t> LIFE –</a:t>
            </a:r>
            <a:r>
              <a:rPr lang="en-US" sz="2000" noProof="0" dirty="0" err="1"/>
              <a:t>hanke</a:t>
            </a:r>
            <a:r>
              <a:rPr lang="en-US" sz="2000" noProof="0" dirty="0"/>
              <a:t>, </a:t>
            </a:r>
            <a:r>
              <a:rPr lang="en-US" sz="2000" noProof="0" dirty="0" err="1"/>
              <a:t>joka</a:t>
            </a:r>
            <a:r>
              <a:rPr lang="en-US" sz="2000" noProof="0" dirty="0"/>
              <a:t> </a:t>
            </a:r>
            <a:r>
              <a:rPr lang="en-US" sz="2000" noProof="0" dirty="0" err="1"/>
              <a:t>toteuttaa</a:t>
            </a:r>
            <a:r>
              <a:rPr lang="en-US" sz="2000" noProof="0" dirty="0"/>
              <a:t> </a:t>
            </a:r>
            <a:r>
              <a:rPr lang="en-US" sz="2000" noProof="0" dirty="0" err="1"/>
              <a:t>vesienhoitosuunnitelmia</a:t>
            </a:r>
            <a:endParaRPr lang="en-US" sz="2000" noProof="0" dirty="0"/>
          </a:p>
          <a:p>
            <a:pPr>
              <a:lnSpc>
                <a:spcPct val="90000"/>
              </a:lnSpc>
            </a:pPr>
            <a:r>
              <a:rPr lang="en-US" sz="2000" dirty="0" err="1"/>
              <a:t>Hankeaika</a:t>
            </a:r>
            <a:r>
              <a:rPr lang="en-US" sz="2000" dirty="0"/>
              <a:t> 1/2026-12/2033</a:t>
            </a:r>
            <a:endParaRPr lang="en-US" sz="2000" noProof="0" dirty="0"/>
          </a:p>
          <a:p>
            <a:pPr>
              <a:lnSpc>
                <a:spcPct val="90000"/>
              </a:lnSpc>
            </a:pPr>
            <a:r>
              <a:rPr lang="fi-FI" sz="2000" noProof="0" dirty="0"/>
              <a:t>Budjetti n</a:t>
            </a:r>
            <a:r>
              <a:rPr lang="fi-FI" sz="2000" dirty="0"/>
              <a:t>.</a:t>
            </a:r>
            <a:r>
              <a:rPr lang="fi-FI" sz="2000" noProof="0" dirty="0"/>
              <a:t> 28 M€, EU tuen osuus 60 %</a:t>
            </a:r>
            <a:endParaRPr lang="en-US" sz="2000" noProof="0" dirty="0"/>
          </a:p>
          <a:p>
            <a:pPr>
              <a:lnSpc>
                <a:spcPct val="90000"/>
              </a:lnSpc>
            </a:pPr>
            <a:r>
              <a:rPr lang="fi-FI" sz="2000" noProof="0" dirty="0"/>
              <a:t>Hankepartnereita yksityiseltä, julkiselta sekä kolmannelta sektorilta, yht. 15 kpl</a:t>
            </a:r>
          </a:p>
          <a:p>
            <a:pPr>
              <a:lnSpc>
                <a:spcPct val="90000"/>
              </a:lnSpc>
            </a:pPr>
            <a:r>
              <a:rPr lang="fi-FI" sz="2000" noProof="0" dirty="0"/>
              <a:t>Valtakunnallinen hanke jossa alueellisia painopisteitä</a:t>
            </a:r>
          </a:p>
          <a:p>
            <a:pPr>
              <a:lnSpc>
                <a:spcPct val="90000"/>
              </a:lnSpc>
            </a:pPr>
            <a:r>
              <a:rPr lang="fi-FI" sz="2000" noProof="0" dirty="0"/>
              <a:t>Tavoitteena käynnistää ja edistää runsaasti täydentäviä hankkeita</a:t>
            </a:r>
          </a:p>
          <a:p>
            <a:pPr>
              <a:lnSpc>
                <a:spcPct val="90000"/>
              </a:lnSpc>
            </a:pPr>
            <a:r>
              <a:rPr lang="fi-FI" sz="2000" noProof="0" dirty="0"/>
              <a:t>Toimitaan vahvasti yhteistyössä maa- ja vesialueiden omistajien kanssa</a:t>
            </a:r>
          </a:p>
          <a:p>
            <a:pPr marL="0" indent="0">
              <a:lnSpc>
                <a:spcPct val="90000"/>
              </a:lnSpc>
              <a:buNone/>
            </a:pPr>
            <a:endParaRPr lang="fi-FI" sz="2000" noProof="0" dirty="0"/>
          </a:p>
          <a:p>
            <a:pPr>
              <a:lnSpc>
                <a:spcPct val="90000"/>
              </a:lnSpc>
            </a:pPr>
            <a:endParaRPr lang="fi-FI" sz="2000" noProof="0" dirty="0"/>
          </a:p>
        </p:txBody>
      </p:sp>
      <p:pic>
        <p:nvPicPr>
          <p:cNvPr id="80" name="Picture 4" descr="Etusivu - Ympäristöministeriö">
            <a:extLst>
              <a:ext uri="{FF2B5EF4-FFF2-40B4-BE49-F238E27FC236}">
                <a16:creationId xmlns:a16="http://schemas.microsoft.com/office/drawing/2014/main" id="{517AD57A-A4CD-D015-1E33-72143D23F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001" y="4933394"/>
            <a:ext cx="2357815" cy="69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6" descr="Etusivu - Maa- ja metsätalousministeriö">
            <a:extLst>
              <a:ext uri="{FF2B5EF4-FFF2-40B4-BE49-F238E27FC236}">
                <a16:creationId xmlns:a16="http://schemas.microsoft.com/office/drawing/2014/main" id="{016CC7EF-56E1-636E-295E-B1C45174E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726" y="4982936"/>
            <a:ext cx="2418753" cy="1026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4" descr="Etusivu">
            <a:extLst>
              <a:ext uri="{FF2B5EF4-FFF2-40B4-BE49-F238E27FC236}">
                <a16:creationId xmlns:a16="http://schemas.microsoft.com/office/drawing/2014/main" id="{7089C8BC-9D21-8BCF-4FF6-1902D6715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101" y="4312904"/>
            <a:ext cx="2675593" cy="68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8" descr="Natural Resources Institute Finland - YouTube">
            <a:extLst>
              <a:ext uri="{FF2B5EF4-FFF2-40B4-BE49-F238E27FC236}">
                <a16:creationId xmlns:a16="http://schemas.microsoft.com/office/drawing/2014/main" id="{78C8A58D-64D7-7528-6EFC-581BE0A8F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2381" y="2535438"/>
            <a:ext cx="1343804" cy="134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14" descr="Yhteystiedot ja toimipisteet | Metsäkeskus">
            <a:extLst>
              <a:ext uri="{FF2B5EF4-FFF2-40B4-BE49-F238E27FC236}">
                <a16:creationId xmlns:a16="http://schemas.microsoft.com/office/drawing/2014/main" id="{834AC097-6007-EBEE-B9A0-28F1D9784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445" y="2081910"/>
            <a:ext cx="1788016" cy="94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16" descr="Liikenteen oma asiointi -palvelu | Traficom">
            <a:extLst>
              <a:ext uri="{FF2B5EF4-FFF2-40B4-BE49-F238E27FC236}">
                <a16:creationId xmlns:a16="http://schemas.microsoft.com/office/drawing/2014/main" id="{8EFCCA4E-9EEB-247E-CD8E-FA763A480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936" y="900941"/>
            <a:ext cx="2007623" cy="105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18">
            <a:extLst>
              <a:ext uri="{FF2B5EF4-FFF2-40B4-BE49-F238E27FC236}">
                <a16:creationId xmlns:a16="http://schemas.microsoft.com/office/drawing/2014/main" id="{BEE5F851-6648-6DCA-3149-C43437198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32733" y="692153"/>
            <a:ext cx="1114526" cy="1114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0" descr="MTK suunnittelee organisaation päivittämistä - MTK">
            <a:extLst>
              <a:ext uri="{FF2B5EF4-FFF2-40B4-BE49-F238E27FC236}">
                <a16:creationId xmlns:a16="http://schemas.microsoft.com/office/drawing/2014/main" id="{EA42A4AA-B88D-F7C1-0227-EEFDDAF0E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919" y="170645"/>
            <a:ext cx="1934728" cy="120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24" descr="Pirkanmaa - Pidä Saaristo Siistinä ry">
            <a:extLst>
              <a:ext uri="{FF2B5EF4-FFF2-40B4-BE49-F238E27FC236}">
                <a16:creationId xmlns:a16="http://schemas.microsoft.com/office/drawing/2014/main" id="{90ACCA10-F0A0-8282-306C-C055F9DC3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513" y="2909631"/>
            <a:ext cx="1032723" cy="103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26" descr="Toimitusehdot – Luontokauppa">
            <a:extLst>
              <a:ext uri="{FF2B5EF4-FFF2-40B4-BE49-F238E27FC236}">
                <a16:creationId xmlns:a16="http://schemas.microsoft.com/office/drawing/2014/main" id="{EB0D425E-7B56-F377-EC26-3A83F0B721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5461" y="4005467"/>
            <a:ext cx="3113840" cy="537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Kuva 90" descr="Kuva, joka sisältää kohteen teksti, Fontti, kuvakaappaus, viiva">
            <a:extLst>
              <a:ext uri="{FF2B5EF4-FFF2-40B4-BE49-F238E27FC236}">
                <a16:creationId xmlns:a16="http://schemas.microsoft.com/office/drawing/2014/main" id="{CACADC74-EB4C-B8C6-1C61-25B3DABEC8C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193" y="6009601"/>
            <a:ext cx="5475359" cy="730047"/>
          </a:xfrm>
          <a:prstGeom prst="rect">
            <a:avLst/>
          </a:prstGeom>
        </p:spPr>
      </p:pic>
      <p:pic>
        <p:nvPicPr>
          <p:cNvPr id="93" name="Kuva 92">
            <a:extLst>
              <a:ext uri="{FF2B5EF4-FFF2-40B4-BE49-F238E27FC236}">
                <a16:creationId xmlns:a16="http://schemas.microsoft.com/office/drawing/2014/main" id="{A17CAAD7-81A8-C38B-27BF-E33DB2334FE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82053" y="1700081"/>
            <a:ext cx="1756763" cy="448082"/>
          </a:xfrm>
          <a:prstGeom prst="rect">
            <a:avLst/>
          </a:prstGeom>
        </p:spPr>
      </p:pic>
      <p:pic>
        <p:nvPicPr>
          <p:cNvPr id="94" name="Kuva 93">
            <a:extLst>
              <a:ext uri="{FF2B5EF4-FFF2-40B4-BE49-F238E27FC236}">
                <a16:creationId xmlns:a16="http://schemas.microsoft.com/office/drawing/2014/main" id="{955798DA-EBDB-5ADE-E765-BFBAA1F27C7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48693" y="2256632"/>
            <a:ext cx="1020638" cy="1191801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4D8DBA2-77E0-77CE-9E95-BA1E79EBC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03D2D5F4-4871-4469-8343-ED7F6811B37D}" type="slidenum">
              <a:rPr lang="fi-FI" smtClean="0"/>
              <a:pPr algn="l"/>
              <a:t>2</a:t>
            </a:fld>
            <a:endParaRPr lang="fi-FI" dirty="0"/>
          </a:p>
        </p:txBody>
      </p:sp>
      <p:pic>
        <p:nvPicPr>
          <p:cNvPr id="3" name="Kuva 2" descr="Kuva, joka sisältää kohteen Fontti, teksti, Grafiikka, logo&#10;&#10;Tekoälyllä luotu sisältö voi olla virheellistä.">
            <a:extLst>
              <a:ext uri="{FF2B5EF4-FFF2-40B4-BE49-F238E27FC236}">
                <a16:creationId xmlns:a16="http://schemas.microsoft.com/office/drawing/2014/main" id="{5F653EB3-DF25-C3EE-8EF7-B4350654061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12" y="375853"/>
            <a:ext cx="2962688" cy="528793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63BBED51-4646-5ADC-D0A2-EF4706921FD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886212" y="2995068"/>
            <a:ext cx="1979448" cy="889499"/>
          </a:xfrm>
          <a:prstGeom prst="rect">
            <a:avLst/>
          </a:prstGeom>
        </p:spPr>
      </p:pic>
      <p:pic>
        <p:nvPicPr>
          <p:cNvPr id="6" name="Kuva 5" descr="Kuva, joka sisältää kohteen Fontti, Grafiikka, teksti, muotoilu&#10;&#10;Tekoälyllä luotu sisältö voi olla virheellistä.">
            <a:extLst>
              <a:ext uri="{FF2B5EF4-FFF2-40B4-BE49-F238E27FC236}">
                <a16:creationId xmlns:a16="http://schemas.microsoft.com/office/drawing/2014/main" id="{CEB51565-2485-0C99-17D1-49DE7397FDA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60853" y="1698533"/>
            <a:ext cx="1979448" cy="478783"/>
          </a:xfrm>
          <a:prstGeom prst="rect">
            <a:avLst/>
          </a:prstGeom>
        </p:spPr>
      </p:pic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214A5A42-49D5-F5B4-2B0A-CA3E753A8E9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r>
              <a:rPr lang="fi-FI" dirty="0"/>
              <a:t>2.6.2026</a:t>
            </a:r>
          </a:p>
        </p:txBody>
      </p:sp>
      <p:pic>
        <p:nvPicPr>
          <p:cNvPr id="8" name="Kuva 7" descr="Kuva, joka sisältää kohteen lippu, symboli, Sähkönsininen, sininen&#10;&#10;Tekoälyllä luotu sisältö voi olla virheellistä.">
            <a:extLst>
              <a:ext uri="{FF2B5EF4-FFF2-40B4-BE49-F238E27FC236}">
                <a16:creationId xmlns:a16="http://schemas.microsoft.com/office/drawing/2014/main" id="{19320849-97DF-4DD6-BFC2-DAE956BCA75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00600" y="5973510"/>
            <a:ext cx="929345" cy="66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07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>
            <a:extLst>
              <a:ext uri="{FF2B5EF4-FFF2-40B4-BE49-F238E27FC236}">
                <a16:creationId xmlns:a16="http://schemas.microsoft.com/office/drawing/2014/main" id="{0DA4484D-6AA7-B4B1-1C1A-071659D115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2896" y="133815"/>
            <a:ext cx="8425936" cy="6568843"/>
          </a:xfrm>
          <a:prstGeom prst="rect">
            <a:avLst/>
          </a:prstGeom>
          <a:solidFill>
            <a:srgbClr val="D0DF90"/>
          </a:solidFill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8BBFA0B5-9EE2-8007-DF3F-67917AF17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825" y="278774"/>
            <a:ext cx="4339501" cy="2540241"/>
          </a:xfrm>
        </p:spPr>
        <p:txBody>
          <a:bodyPr>
            <a:normAutofit/>
          </a:bodyPr>
          <a:lstStyle/>
          <a:p>
            <a:r>
              <a:rPr lang="fi-FI" sz="3600" b="1" dirty="0">
                <a:solidFill>
                  <a:schemeClr val="tx2"/>
                </a:solidFill>
              </a:rPr>
              <a:t>Hankkeen maantieteellinen laajuus sekä työpaketit</a:t>
            </a:r>
          </a:p>
        </p:txBody>
      </p:sp>
      <p:pic>
        <p:nvPicPr>
          <p:cNvPr id="4" name="Kuva 3" descr="Kuva, joka sisältää kohteen lippu, symboli, Sähkönsininen, sininen&#10;&#10;Tekoälyllä luotu sisältö voi olla virheellistä.">
            <a:extLst>
              <a:ext uri="{FF2B5EF4-FFF2-40B4-BE49-F238E27FC236}">
                <a16:creationId xmlns:a16="http://schemas.microsoft.com/office/drawing/2014/main" id="{36495817-6D5C-3C80-77A0-0D2D1A2132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168" y="6130477"/>
            <a:ext cx="685545" cy="488296"/>
          </a:xfrm>
          <a:prstGeom prst="rect">
            <a:avLst/>
          </a:prstGeom>
        </p:spPr>
      </p:pic>
      <p:sp>
        <p:nvSpPr>
          <p:cNvPr id="9" name="Päivämäärän paikkamerkki 8">
            <a:extLst>
              <a:ext uri="{FF2B5EF4-FFF2-40B4-BE49-F238E27FC236}">
                <a16:creationId xmlns:a16="http://schemas.microsoft.com/office/drawing/2014/main" id="{455CD08E-47C8-C0C7-E55E-D45EAEFC9DB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r>
              <a:rPr lang="fi-FI" dirty="0"/>
              <a:t>2.6.2026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EE531A2-AD46-432D-F632-BDAD1D9B9D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03D2D5F4-4871-4469-8343-ED7F6811B37D}" type="slidenum">
              <a:rPr lang="fi-FI" smtClean="0"/>
              <a:pPr algn="l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44914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0D9819-B795-5108-E5CF-C89E11D44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064" y="749737"/>
            <a:ext cx="11006279" cy="1069013"/>
          </a:xfrm>
        </p:spPr>
        <p:txBody>
          <a:bodyPr anchor="t">
            <a:normAutofit/>
          </a:bodyPr>
          <a:lstStyle/>
          <a:p>
            <a:r>
              <a:rPr lang="fi-FI" sz="3300" dirty="0"/>
              <a:t>Valuma-aluetalkkaritoiminnan kehittäminen (T3.2)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181AC7A-FEC7-CBC4-0BEE-453B6FF79E2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59064" y="304677"/>
            <a:ext cx="4114800" cy="217266"/>
          </a:xfrm>
        </p:spPr>
        <p:txBody>
          <a:bodyPr/>
          <a:lstStyle/>
          <a:p>
            <a:endParaRPr lang="en-US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2670E5D4-F566-F72D-B1A6-9549E3DCC0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30" r="7291"/>
          <a:stretch>
            <a:fillRect/>
          </a:stretch>
        </p:blipFill>
        <p:spPr>
          <a:xfrm>
            <a:off x="8347097" y="1609057"/>
            <a:ext cx="2973033" cy="4381178"/>
          </a:xfrm>
          <a:prstGeom prst="rect">
            <a:avLst/>
          </a:prstGeom>
          <a:noFill/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229054C-9622-87ED-5344-B22644B90E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2329" y="6285694"/>
            <a:ext cx="1731834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1AE750A-BEA5-4602-AF2D-333F945AECA2}" type="slidenum">
              <a:rPr lang="fi-FI" smtClean="0"/>
              <a:pPr>
                <a:spcAft>
                  <a:spcPts val="600"/>
                </a:spcAft>
              </a:pPr>
              <a:t>4</a:t>
            </a:fld>
            <a:endParaRPr lang="fi-FI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8C310D5-1AD3-E4D1-69F9-E98CE00BBD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971" y="1609057"/>
            <a:ext cx="6493866" cy="3080787"/>
          </a:xfrm>
        </p:spPr>
        <p:txBody>
          <a:bodyPr>
            <a:no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i-FI" dirty="0" err="1"/>
              <a:t>Taskin</a:t>
            </a:r>
            <a:r>
              <a:rPr lang="fi-FI" dirty="0"/>
              <a:t> vetovastuu Itä-Suomen elinvoimakeskuksella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i-FI" dirty="0"/>
              <a:t>Aiempien kokemusten koonti 7/2026 mennessä</a:t>
            </a:r>
          </a:p>
          <a:p>
            <a:pPr marL="1028700" lvl="1" indent="-342900">
              <a:lnSpc>
                <a:spcPct val="90000"/>
              </a:lnSpc>
            </a:pPr>
            <a:r>
              <a:rPr lang="fi-FI" dirty="0"/>
              <a:t>Pohjatietona aloittaville valuma-aluetalkkareille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i-FI" dirty="0"/>
              <a:t>Kolme eri talkkarimallia</a:t>
            </a:r>
          </a:p>
          <a:p>
            <a:pPr marL="1028700" lvl="1" indent="-342900">
              <a:lnSpc>
                <a:spcPct val="90000"/>
              </a:lnSpc>
            </a:pPr>
            <a:r>
              <a:rPr lang="fi-FI" dirty="0"/>
              <a:t>Elinvoimakeskusvetoinen (Virtasalmi-Joroinen)</a:t>
            </a:r>
          </a:p>
          <a:p>
            <a:pPr marL="1028700" lvl="1" indent="-342900">
              <a:lnSpc>
                <a:spcPct val="90000"/>
              </a:lnSpc>
            </a:pPr>
            <a:r>
              <a:rPr lang="fi-FI" dirty="0"/>
              <a:t>Kuntavetoinen (Temmesjoki)</a:t>
            </a:r>
          </a:p>
          <a:p>
            <a:pPr marL="1028700" lvl="1" indent="-342900">
              <a:lnSpc>
                <a:spcPct val="90000"/>
              </a:lnSpc>
            </a:pPr>
            <a:r>
              <a:rPr lang="fi-FI" dirty="0"/>
              <a:t>Yhdistysvetoinen (Porvoonjoki)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i-FI" dirty="0"/>
              <a:t>Virtasalmi-Joroinen demoalueen aluekoordinaattori toimii myös valuma-aluetalkkarina</a:t>
            </a:r>
          </a:p>
          <a:p>
            <a:pPr marL="1028700" lvl="1" indent="-342900">
              <a:lnSpc>
                <a:spcPct val="90000"/>
              </a:lnSpc>
            </a:pPr>
            <a:r>
              <a:rPr lang="fi-FI" dirty="0"/>
              <a:t>Lasse Hämäläinen 1.5.-31.12.2026</a:t>
            </a:r>
          </a:p>
          <a:p>
            <a:pPr marL="1028700" lvl="1" indent="-342900">
              <a:lnSpc>
                <a:spcPct val="90000"/>
              </a:lnSpc>
            </a:pPr>
            <a:r>
              <a:rPr lang="fi-FI" dirty="0"/>
              <a:t>Kahdella muulla demoalueella talkkarit aloittavat vuoden 2026 aikana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5B3E6CE-598A-5DFC-45EC-B62E76000D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9064" y="6285694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i-FI" dirty="0"/>
              <a:t>2.6.2026</a:t>
            </a:r>
          </a:p>
        </p:txBody>
      </p:sp>
      <p:pic>
        <p:nvPicPr>
          <p:cNvPr id="14" name="Kuva 13" descr="Kuva, joka sisältää kohteen lippu, symboli, Sähkönsininen, sininen&#10;&#10;Tekoälyllä luotu sisältö voi olla virheellistä.">
            <a:extLst>
              <a:ext uri="{FF2B5EF4-FFF2-40B4-BE49-F238E27FC236}">
                <a16:creationId xmlns:a16="http://schemas.microsoft.com/office/drawing/2014/main" id="{C41FF533-B115-193A-5E1A-D6666C3D25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7978" y="152476"/>
            <a:ext cx="732398" cy="52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539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089E380-1F20-8614-5124-2D5B6C23B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064" y="680514"/>
            <a:ext cx="11006279" cy="1069013"/>
          </a:xfrm>
        </p:spPr>
        <p:txBody>
          <a:bodyPr/>
          <a:lstStyle/>
          <a:p>
            <a:r>
              <a:rPr lang="fi-FI" dirty="0"/>
              <a:t>Toimenpiteen tavoitteet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60A9546-21FC-5A93-4A86-63CA257A0E90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559B4B7-C389-E228-8913-4C5F97263F0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 dirty="0"/>
              <a:t>2.6.2026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703A023-46C6-E1BD-E83B-B3E86B22E0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AE750A-BEA5-4602-AF2D-333F945AECA2}" type="slidenum">
              <a:rPr lang="fi-FI" smtClean="0"/>
              <a:t>5</a:t>
            </a:fld>
            <a:endParaRPr lang="fi-FI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9FC53F4-4806-1A85-DF34-936CC7B12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065" y="1428751"/>
            <a:ext cx="4908286" cy="462915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Alueellisen toiminnan tehostaminen ja paikallisten aktivointi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>
                <a:cs typeface="Arial"/>
              </a:rPr>
              <a:t>Neuvonnan kehittäminen</a:t>
            </a:r>
          </a:p>
          <a:p>
            <a:pPr marL="1028700" lvl="1" indent="-342900"/>
            <a:r>
              <a:rPr lang="fi-FI" dirty="0">
                <a:cs typeface="Arial"/>
              </a:rPr>
              <a:t>Ympäristökioski-työkalun käyttö maatalouskohteissa</a:t>
            </a:r>
            <a:endParaRPr lang="fi-FI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Täydentävien hankkeiden edistäminen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Eri mallien hyödyt/haasteet</a:t>
            </a:r>
          </a:p>
          <a:p>
            <a:pPr marL="1028700" lvl="1" indent="-342900"/>
            <a:r>
              <a:rPr lang="fi-FI" dirty="0"/>
              <a:t>Jatkorahoitusmalli</a:t>
            </a:r>
          </a:p>
          <a:p>
            <a:pPr marL="1028700" lvl="1" indent="-342900"/>
            <a:r>
              <a:rPr lang="fi-FI" dirty="0"/>
              <a:t>Kustannustehokkuus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Talkkaritoiminta linkittyy vahvasti muihin </a:t>
            </a:r>
            <a:r>
              <a:rPr lang="fi-FI" dirty="0" err="1"/>
              <a:t>ACWAn</a:t>
            </a:r>
            <a:r>
              <a:rPr lang="fi-FI" dirty="0"/>
              <a:t> työpaketteihin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b="1" dirty="0"/>
              <a:t>Toimiva(t) valuma-aluetalkkarimalli(t)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38D43384-B886-A1DA-C2D0-6B8E2A857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0057" y="1573306"/>
            <a:ext cx="6752490" cy="3950073"/>
          </a:xfrm>
          <a:prstGeom prst="rect">
            <a:avLst/>
          </a:prstGeom>
        </p:spPr>
      </p:pic>
      <p:pic>
        <p:nvPicPr>
          <p:cNvPr id="7" name="Kuva 6" descr="Kuva, joka sisältää kohteen lippu, symboli, Sähkönsininen, sininen&#10;&#10;Tekoälyllä luotu sisältö voi olla virheellistä.">
            <a:extLst>
              <a:ext uri="{FF2B5EF4-FFF2-40B4-BE49-F238E27FC236}">
                <a16:creationId xmlns:a16="http://schemas.microsoft.com/office/drawing/2014/main" id="{AAD7FECF-A7D6-4C26-6F81-304610534B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2128" y="169162"/>
            <a:ext cx="732398" cy="52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321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EAA346-6F07-D1BB-23A9-B7AC36807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063" y="305911"/>
            <a:ext cx="11006279" cy="1069013"/>
          </a:xfrm>
        </p:spPr>
        <p:txBody>
          <a:bodyPr/>
          <a:lstStyle/>
          <a:p>
            <a:r>
              <a:rPr lang="fi-FI" dirty="0"/>
              <a:t>Valuma-aluetalkkarin tehtävä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850A4E0-0428-69EE-FF0C-8AB8540596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32398" y="6285693"/>
            <a:ext cx="2743200" cy="365125"/>
          </a:xfrm>
        </p:spPr>
        <p:txBody>
          <a:bodyPr/>
          <a:lstStyle/>
          <a:p>
            <a:r>
              <a:rPr lang="fi-FI" dirty="0"/>
              <a:t>2.6.2026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050F24C-E335-CB0B-D1CB-33E3870A91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AE750A-BEA5-4602-AF2D-333F945AECA2}" type="slidenum">
              <a:rPr lang="fi-FI" smtClean="0"/>
              <a:t>6</a:t>
            </a:fld>
            <a:endParaRPr lang="fi-FI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DE6BAB0-18CB-D1F8-02D3-21B5D66ED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658" y="882650"/>
            <a:ext cx="5231219" cy="509269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dirty="0"/>
              <a:t>Sovelletaan aiempien valuma-aluetalkkarihankkeiden kokemuksia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dirty="0"/>
              <a:t>Toimii linkkinä paikallisten toimijoiden ja viranomaisten välillä vesienhoitoon liittyvissä asioissa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dirty="0"/>
              <a:t>Edistää vesienhoitotoimia valuma-aluelähtöisesti</a:t>
            </a:r>
          </a:p>
          <a:p>
            <a:pPr marL="1028700" lvl="1" indent="-342900"/>
            <a:r>
              <a:rPr lang="fi-FI" sz="1600" dirty="0"/>
              <a:t>Kohteiden kartoitus</a:t>
            </a:r>
          </a:p>
          <a:p>
            <a:pPr marL="1028700" lvl="1" indent="-342900"/>
            <a:r>
              <a:rPr lang="fi-FI" sz="1600" dirty="0"/>
              <a:t>Rahoitusmahdollisuuksien selvittäminen</a:t>
            </a:r>
          </a:p>
          <a:p>
            <a:pPr marL="1028700" lvl="1" indent="-342900"/>
            <a:r>
              <a:rPr lang="fi-FI" sz="1600" dirty="0"/>
              <a:t>Tukee hankkeiden kaikissa vaiheissa</a:t>
            </a:r>
          </a:p>
          <a:p>
            <a:pPr marL="1485900" lvl="2" indent="-342900"/>
            <a:r>
              <a:rPr lang="fi-FI" sz="1600" dirty="0"/>
              <a:t>Avustushakemukset, toteutus, kilpailutukset, maksatus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dirty="0"/>
              <a:t>Aktivoi ja motivoi paikallisia toimijoita</a:t>
            </a:r>
          </a:p>
          <a:p>
            <a:pPr marL="1028700" lvl="1" indent="-342900"/>
            <a:r>
              <a:rPr lang="fi-FI" sz="1600" dirty="0"/>
              <a:t>Jalkautuminen alueelle</a:t>
            </a:r>
          </a:p>
          <a:p>
            <a:pPr marL="1028700" lvl="1" indent="-342900"/>
            <a:r>
              <a:rPr lang="fi-FI" sz="1600" dirty="0"/>
              <a:t>Maanomistajayhteistyö</a:t>
            </a:r>
          </a:p>
          <a:p>
            <a:pPr marL="1028700" lvl="1" indent="-342900"/>
            <a:r>
              <a:rPr lang="fi-FI" sz="1600" dirty="0"/>
              <a:t>Tilaisuudet</a:t>
            </a:r>
          </a:p>
          <a:p>
            <a:pPr marL="1028700" lvl="1" indent="-342900"/>
            <a:r>
              <a:rPr lang="fi-FI" sz="1600" dirty="0"/>
              <a:t>Kohdekäynnit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dirty="0"/>
              <a:t>Yleinen neuvonta vesienhoidossa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dirty="0"/>
              <a:t>Viestintä</a:t>
            </a:r>
          </a:p>
        </p:txBody>
      </p:sp>
      <p:pic>
        <p:nvPicPr>
          <p:cNvPr id="9" name="Sisällön paikkamerkki 8">
            <a:extLst>
              <a:ext uri="{FF2B5EF4-FFF2-40B4-BE49-F238E27FC236}">
                <a16:creationId xmlns:a16="http://schemas.microsoft.com/office/drawing/2014/main" id="{56931659-3D74-56BA-5F0E-633350E88CB0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2"/>
          <a:stretch>
            <a:fillRect/>
          </a:stretch>
        </p:blipFill>
        <p:spPr>
          <a:xfrm>
            <a:off x="6124398" y="1105155"/>
            <a:ext cx="5516562" cy="4293613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D95B0008-EFA7-A08D-3EEB-F853A14B6D08}"/>
              </a:ext>
            </a:extLst>
          </p:cNvPr>
          <p:cNvSpPr txBox="1"/>
          <p:nvPr/>
        </p:nvSpPr>
        <p:spPr>
          <a:xfrm>
            <a:off x="6199363" y="5513684"/>
            <a:ext cx="3704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Lähde: </a:t>
            </a:r>
            <a:r>
              <a:rPr lang="fi-FI" sz="1200" dirty="0">
                <a:hlinkClick r:id="rId3"/>
              </a:rPr>
              <a:t>Loppuraportti, Kyyveden valuma-aluetalkkari -pilottihanke (</a:t>
            </a:r>
            <a:r>
              <a:rPr lang="fi-FI" sz="1200" dirty="0" err="1">
                <a:hlinkClick r:id="rId3"/>
              </a:rPr>
              <a:t>ProAgria</a:t>
            </a:r>
            <a:r>
              <a:rPr lang="fi-FI" sz="1200" dirty="0">
                <a:hlinkClick r:id="rId3"/>
              </a:rPr>
              <a:t>, 2024)</a:t>
            </a:r>
            <a:endParaRPr lang="fi-FI" sz="1200" dirty="0"/>
          </a:p>
        </p:txBody>
      </p:sp>
      <p:pic>
        <p:nvPicPr>
          <p:cNvPr id="7" name="Kuva 6" descr="Kuva, joka sisältää kohteen lippu, symboli, Sähkönsininen, sininen&#10;&#10;Tekoälyllä luotu sisältö voi olla virheellistä.">
            <a:extLst>
              <a:ext uri="{FF2B5EF4-FFF2-40B4-BE49-F238E27FC236}">
                <a16:creationId xmlns:a16="http://schemas.microsoft.com/office/drawing/2014/main" id="{F344825A-0186-5680-423F-767ECB24E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2128" y="169162"/>
            <a:ext cx="732398" cy="52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123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412C9C-57C5-F0EB-BD45-A16F2ECDC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064" y="680514"/>
            <a:ext cx="11006279" cy="1069013"/>
          </a:xfrm>
        </p:spPr>
        <p:txBody>
          <a:bodyPr>
            <a:normAutofit fontScale="90000"/>
          </a:bodyPr>
          <a:lstStyle/>
          <a:p>
            <a:r>
              <a:rPr lang="fi-FI" dirty="0">
                <a:solidFill>
                  <a:srgbClr val="001459"/>
                </a:solidFill>
                <a:latin typeface="Aptos"/>
              </a:rPr>
              <a:t>Aluetuntemuksen</a:t>
            </a:r>
            <a:r>
              <a:rPr lang="fi-FI" sz="3600" b="1" spc="80" dirty="0">
                <a:solidFill>
                  <a:srgbClr val="001459"/>
                </a:solidFill>
                <a:latin typeface="Aptos"/>
              </a:rPr>
              <a:t> hyödyntäminen</a:t>
            </a:r>
            <a:r>
              <a:rPr lang="fi-FI" dirty="0">
                <a:solidFill>
                  <a:srgbClr val="001459"/>
                </a:solidFill>
                <a:latin typeface="Aptos"/>
              </a:rPr>
              <a:t> ja paikallisten osallistaminen</a:t>
            </a:r>
            <a:endParaRPr lang="fi-FI" dirty="0"/>
          </a:p>
        </p:txBody>
      </p:sp>
      <p:sp>
        <p:nvSpPr>
          <p:cNvPr id="14" name="Sisällön paikkamerkki 13">
            <a:extLst>
              <a:ext uri="{FF2B5EF4-FFF2-40B4-BE49-F238E27FC236}">
                <a16:creationId xmlns:a16="http://schemas.microsoft.com/office/drawing/2014/main" id="{8B05FEEE-EBA9-4B6A-19D4-4A8FAA63CBA7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178100D-C2E6-396F-A372-28A99CE0E81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r>
              <a:rPr lang="fi-FI" dirty="0"/>
              <a:t>2.6.2026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67BFB6A-2E4F-8465-E02C-6EF576BD54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03D2D5F4-4871-4469-8343-ED7F6811B37D}" type="slidenum">
              <a:rPr lang="fi-FI" smtClean="0"/>
              <a:pPr algn="l"/>
              <a:t>7</a:t>
            </a:fld>
            <a:endParaRPr lang="fi-FI" dirty="0"/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52682F8B-2B4B-3D9D-EF6D-193105DA1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064" y="1682803"/>
            <a:ext cx="5231219" cy="4375097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Paras aluetuntemus paikallisilla</a:t>
            </a:r>
          </a:p>
          <a:p>
            <a:pPr marL="1028700" lvl="1" indent="-342900"/>
            <a:r>
              <a:rPr lang="fi-FI" dirty="0"/>
              <a:t>Vesienhoitokohteet</a:t>
            </a:r>
          </a:p>
          <a:p>
            <a:pPr marL="1028700" lvl="1" indent="-342900"/>
            <a:r>
              <a:rPr lang="fi-FI" dirty="0"/>
              <a:t>Maanomistajat ja suhtautuminen toimenpiteisiin</a:t>
            </a:r>
          </a:p>
          <a:p>
            <a:pPr marL="1028700" lvl="1" indent="-342900"/>
            <a:r>
              <a:rPr lang="fi-FI" dirty="0"/>
              <a:t>Urakoitsijat, yritykset, yhdistykset, talkootyöläiset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Toimenpiteiden toteuttaminen perustuu vapaaehtoisuuteen</a:t>
            </a:r>
          </a:p>
          <a:p>
            <a:pPr marL="742950" lvl="1" indent="-285750"/>
            <a:r>
              <a:rPr lang="fi-FI" dirty="0"/>
              <a:t>Paikallisten tavoittaminen kriittisen tärkeää</a:t>
            </a:r>
          </a:p>
          <a:p>
            <a:pPr marL="742950" lvl="1" indent="-285750"/>
            <a:r>
              <a:rPr lang="fi-FI" dirty="0"/>
              <a:t>Yhteistyö osakaskuntien, maanomistajien, yhdistysten ja viranomaisten välillä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Tilaisuuksia maanomistajille, paikallisille ja vapaa-ajan asukkaille</a:t>
            </a:r>
          </a:p>
          <a:p>
            <a:pPr marL="1028700" lvl="1" indent="-342900"/>
            <a:r>
              <a:rPr lang="fi-FI" dirty="0"/>
              <a:t>Hankkeen esittely muiden järjestämissä tilaisuuksissa</a:t>
            </a:r>
          </a:p>
          <a:p>
            <a:pPr marL="1028700" lvl="1" indent="-342900"/>
            <a:r>
              <a:rPr lang="fi-FI" dirty="0"/>
              <a:t>Aktiivinen viestintä alueellisella tasolla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dirty="0"/>
          </a:p>
        </p:txBody>
      </p:sp>
      <p:pic>
        <p:nvPicPr>
          <p:cNvPr id="16" name="Kuva 15" descr="Kuva, joka sisältää kohteen lippu, symboli, Sähkönsininen, sininen&#10;&#10;Tekoälyllä luotu sisältö voi olla virheellistä.">
            <a:extLst>
              <a:ext uri="{FF2B5EF4-FFF2-40B4-BE49-F238E27FC236}">
                <a16:creationId xmlns:a16="http://schemas.microsoft.com/office/drawing/2014/main" id="{BB5E7706-FA59-AE99-9716-A2C118518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2128" y="169162"/>
            <a:ext cx="732398" cy="521668"/>
          </a:xfrm>
          <a:prstGeom prst="rect">
            <a:avLst/>
          </a:prstGeom>
        </p:spPr>
      </p:pic>
      <p:pic>
        <p:nvPicPr>
          <p:cNvPr id="22" name="Sisällön paikkamerkki 21">
            <a:extLst>
              <a:ext uri="{FF2B5EF4-FFF2-40B4-BE49-F238E27FC236}">
                <a16:creationId xmlns:a16="http://schemas.microsoft.com/office/drawing/2014/main" id="{F3058D1A-CA82-AE96-F5E1-AE0AD4A3963E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4"/>
          <a:stretch>
            <a:fillRect/>
          </a:stretch>
        </p:blipFill>
        <p:spPr>
          <a:xfrm>
            <a:off x="5801062" y="1979017"/>
            <a:ext cx="5753502" cy="3660482"/>
          </a:xfrm>
          <a:prstGeom prst="rect">
            <a:avLst/>
          </a:prstGeom>
        </p:spPr>
      </p:pic>
      <p:sp>
        <p:nvSpPr>
          <p:cNvPr id="23" name="Tekstiruutu 22">
            <a:extLst>
              <a:ext uri="{FF2B5EF4-FFF2-40B4-BE49-F238E27FC236}">
                <a16:creationId xmlns:a16="http://schemas.microsoft.com/office/drawing/2014/main" id="{40CE0CEA-B97D-D101-B6AF-F8828DFFB181}"/>
              </a:ext>
            </a:extLst>
          </p:cNvPr>
          <p:cNvSpPr txBox="1"/>
          <p:nvPr/>
        </p:nvSpPr>
        <p:spPr>
          <a:xfrm>
            <a:off x="9563406" y="5591990"/>
            <a:ext cx="55897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hlinkClick r:id="rId5"/>
              </a:rPr>
              <a:t>https://esvesienhoito.fi/</a:t>
            </a:r>
            <a:r>
              <a:rPr lang="fi-FI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7929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8C871602-3E81-13C5-BE6C-BA8228C1B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000" dirty="0"/>
              <a:t>Kiitos!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302B68B-8711-2726-CD3D-ACCD1551A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375" y="2957638"/>
            <a:ext cx="5231219" cy="3080787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fi-FI" dirty="0">
                <a:solidFill>
                  <a:schemeClr val="tx2"/>
                </a:solidFill>
              </a:rPr>
              <a:t>Lasse Hämäläinen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fi-FI" dirty="0">
                <a:solidFill>
                  <a:schemeClr val="tx2"/>
                </a:solidFill>
              </a:rPr>
              <a:t>Aluekoordinaattori</a:t>
            </a:r>
          </a:p>
          <a:p>
            <a:pPr marL="0" indent="0">
              <a:spcBef>
                <a:spcPts val="0"/>
              </a:spcBef>
              <a:buNone/>
            </a:pPr>
            <a:r>
              <a:rPr lang="fi-FI" dirty="0">
                <a:solidFill>
                  <a:schemeClr val="tx2">
                    <a:lumMod val="75000"/>
                    <a:lumOff val="2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lasse.hamalainen@elinvoimakeskus.fi</a:t>
            </a:r>
            <a:endParaRPr lang="fi-FI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fi-FI" dirty="0">
                <a:solidFill>
                  <a:schemeClr val="tx2"/>
                </a:solidFill>
              </a:rPr>
              <a:t>050 301 9869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3F4576DC-81A9-A26B-B2CE-3E1FBA4592C2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r>
              <a:rPr lang="en-US" err="1"/>
              <a:t>ACWa</a:t>
            </a:r>
            <a:r>
              <a:rPr lang="en-US"/>
              <a:t> LIFE – Actions for waters from source to sea (LIFE24-IPE-FI-ACWA LIFE)</a:t>
            </a:r>
          </a:p>
          <a:p>
            <a:endParaRPr lang="fi-FI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0DBAD738-0035-FD5C-A454-1BCFEDE190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7417" y="138881"/>
            <a:ext cx="6580238" cy="6580238"/>
          </a:xfrm>
          <a:prstGeom prst="rect">
            <a:avLst/>
          </a:prstGeom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7E502EB9-19E4-9684-3827-94E7EDE3EC0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87375" y="6316658"/>
            <a:ext cx="4114800" cy="217488"/>
          </a:xfrm>
        </p:spPr>
        <p:txBody>
          <a:bodyPr/>
          <a:lstStyle/>
          <a:p>
            <a:r>
              <a:rPr lang="en-US" dirty="0" err="1"/>
              <a:t>ACWa</a:t>
            </a:r>
            <a:r>
              <a:rPr lang="en-US" dirty="0"/>
              <a:t> LIFE – Actions for waters from source to sea (LIFE24-IPE-FI-ACWA LIFE)</a:t>
            </a:r>
          </a:p>
          <a:p>
            <a:endParaRPr lang="fi-FI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8D10AC57-44B1-1671-2FE8-E9CE655EB4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367" y="5404094"/>
            <a:ext cx="3879992" cy="912564"/>
          </a:xfrm>
          <a:prstGeom prst="rect">
            <a:avLst/>
          </a:prstGeom>
        </p:spPr>
      </p:pic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89A8B6A-CC86-BBC1-BDFF-6CC60D329A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AE750A-BEA5-4602-AF2D-333F945AECA2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2329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318BF193A7B94BA9B125EF844F16D2" ma:contentTypeVersion="11" ma:contentTypeDescription="Create a new document." ma:contentTypeScope="" ma:versionID="343052c7d130c9e67f4576073af85514">
  <xsd:schema xmlns:xsd="http://www.w3.org/2001/XMLSchema" xmlns:xs="http://www.w3.org/2001/XMLSchema" xmlns:p="http://schemas.microsoft.com/office/2006/metadata/properties" xmlns:ns2="cf713e0b-87c8-41f8-8578-00397271dfa1" targetNamespace="http://schemas.microsoft.com/office/2006/metadata/properties" ma:root="true" ma:fieldsID="3b1c45785192bd1b8da049b8df5f46dd" ns2:_="">
    <xsd:import namespace="cf713e0b-87c8-41f8-8578-00397271df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713e0b-87c8-41f8-8578-00397271df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0c6d1fd-3a9d-41b9-87db-5b8f164e01e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713e0b-87c8-41f8-8578-00397271dfa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988EC0D-5103-47DB-8186-E1B51E511830}"/>
</file>

<file path=customXml/itemProps2.xml><?xml version="1.0" encoding="utf-8"?>
<ds:datastoreItem xmlns:ds="http://schemas.openxmlformats.org/officeDocument/2006/customXml" ds:itemID="{67B821A8-8F19-47DB-8B9D-0D1395480E23}"/>
</file>

<file path=customXml/itemProps3.xml><?xml version="1.0" encoding="utf-8"?>
<ds:datastoreItem xmlns:ds="http://schemas.openxmlformats.org/officeDocument/2006/customXml" ds:itemID="{0C173DA2-7B23-43D9-AFFF-2430FB05EE02}"/>
</file>

<file path=docMetadata/LabelInfo.xml><?xml version="1.0" encoding="utf-8"?>
<clbl:labelList xmlns:clbl="http://schemas.microsoft.com/office/2020/mipLabelMetadata">
  <clbl:label id="{d95951a6-dfd3-4a74-9abb-f2b2cb89d671}" enabled="0" method="" siteId="{d95951a6-dfd3-4a74-9abb-f2b2cb89d67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341</Words>
  <Application>Microsoft Office PowerPoint</Application>
  <PresentationFormat>Laajakuva</PresentationFormat>
  <Paragraphs>87</Paragraphs>
  <Slides>8</Slides>
  <Notes>6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Office-teema</vt:lpstr>
      <vt:lpstr>ACWA LIFE  Valuma-aluetalkkaritoiminnan kehittäminen</vt:lpstr>
      <vt:lpstr>ACWA LIFE pähkinänkuoressa</vt:lpstr>
      <vt:lpstr>Hankkeen maantieteellinen laajuus sekä työpaketit</vt:lpstr>
      <vt:lpstr>Valuma-aluetalkkaritoiminnan kehittäminen (T3.2)</vt:lpstr>
      <vt:lpstr>Toimenpiteen tavoitteet</vt:lpstr>
      <vt:lpstr>Valuma-aluetalkkarin tehtävä</vt:lpstr>
      <vt:lpstr>Aluetuntemuksen hyödyntäminen ja paikallisten osallistaminen</vt:lpstr>
      <vt:lpstr>Kiitos!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Hämäläinen Lasse (Elinvoimakeskus)</dc:creator>
  <cp:lastModifiedBy>Hämäläinen Lasse (Elinvoimakeskus)</cp:lastModifiedBy>
  <cp:revision>3</cp:revision>
  <dcterms:created xsi:type="dcterms:W3CDTF">2026-04-21T14:59:37Z</dcterms:created>
  <dcterms:modified xsi:type="dcterms:W3CDTF">2026-05-29T05:14:59Z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0x01010073318BF193A7B94BA9B125EF844F16D2</vt:lpwstr>
  </property>
</Properties>
</file>